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75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6" r:id="rId22"/>
    <p:sldId id="277" r:id="rId23"/>
  </p:sldIdLst>
  <p:sldSz cx="18288000" cy="10287000"/>
  <p:notesSz cx="10287000" cy="18288000"/>
  <p:embeddedFontLst>
    <p:embeddedFont>
      <p:font typeface="Black Han Sans" panose="020B0600000101010101" charset="-127"/>
      <p:regular r:id="rId25"/>
    </p:embeddedFont>
    <p:embeddedFont>
      <p:font typeface="Gamja Flower" panose="020B0600000101010101" charset="-12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mic Sans MS" panose="030F0702030302020204" pitchFamily="66" charset="0"/>
      <p:regular r:id="rId31"/>
      <p:bold r:id="rId32"/>
      <p:italic r:id="rId33"/>
      <p:boldItalic r:id="rId34"/>
    </p:embeddedFont>
    <p:embeddedFont>
      <p:font typeface="Gaegu" pitchFamily="2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iFlUdEc9p/Ur4Orbrr5ENG7Uvw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b16ae9f7c_1_6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1b16ae9f7c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b16ae9f7c_1_4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1b16ae9f7c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b16ae9f7c_1_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1b16ae9f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b16ae9f7c_4_20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11b16ae9f7c_4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8A837E"/>
                </a:solidFill>
              </a:rPr>
              <a:t>#include &lt;SoftwareSerial.h&gt;       // 소프트웨어시리얼을 사용하기 위한 헤더 추가</a:t>
            </a:r>
            <a:endParaRPr sz="900">
              <a:solidFill>
                <a:srgbClr val="8A837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8A837E"/>
                </a:solidFill>
              </a:rPr>
              <a:t>#include "Nextion.h"               // Nextion HMI LCD용 라이브러리 추가</a:t>
            </a:r>
            <a:endParaRPr sz="900">
              <a:solidFill>
                <a:srgbClr val="8A837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A837E"/>
                </a:solidFill>
              </a:rPr>
              <a:t>SoftwareSerial HMISerial(14, 16);   // 소프트웨어 시리얼포트 설정 (RX, TX)</a:t>
            </a:r>
            <a:endParaRPr sz="900">
              <a:solidFill>
                <a:srgbClr val="8A837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8A837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8A837E"/>
                </a:solidFill>
              </a:rPr>
              <a:t>// Nextion 화면구성 객체 선언 - 아두이노와 신호를 주고받는 객체들</a:t>
            </a:r>
            <a:endParaRPr sz="900">
              <a:solidFill>
                <a:srgbClr val="8A837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8A837E"/>
                </a:solidFill>
              </a:rPr>
              <a:t>// Nextion Editor의 속성에서 객체 id와 이름을 확인</a:t>
            </a:r>
            <a:endParaRPr sz="900">
              <a:solidFill>
                <a:srgbClr val="8A837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hlink"/>
              </a:solidFill>
              <a:latin typeface="Dotum"/>
              <a:ea typeface="Dotum"/>
              <a:cs typeface="Dotum"/>
              <a:sym typeface="Dotum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시리얼 통신 시작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와이파이 연결 함수 선언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연결 될때까지 0.5초 간격으로 .찍으면서 딜레이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와이파이 연결되면 서버 연결 후 시작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2.넥션 초기화 후 콜백함수 선언, 시간 초기 값 저장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시간 지난 후 시간 값 저장 , 3초가 지날때마다 센서 값 갱신, 데이터 업데이트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json type으로 받아온 데이터 payload 값의 글자에서 필요한 데이터만 추출 하기 위해 데이터 에서 규칙을 찾았으며 이를 다음과 같이 코드를 통해서 적용했습니다.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이는 nextion 디스플레이에서 출력되는 값으로 변환하여 넘어갑니다.</a:t>
            </a:r>
            <a:endParaRPr/>
          </a:p>
        </p:txBody>
      </p:sp>
      <p:sp>
        <p:nvSpPr>
          <p:cNvPr id="282" name="Google Shape;2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nextion 에서 슬라이드를 사용해 변화값을 아두이노와 양방향 통신 하고 싶었으나 통신 안됨 </a:t>
            </a:r>
            <a:endParaRPr/>
          </a:p>
        </p:txBody>
      </p:sp>
      <p:sp>
        <p:nvSpPr>
          <p:cNvPr id="304" name="Google Shape;3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b16ae9f7c_1_8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nextion 에서 슬라이드를 사용해 변화값을 아두이노와 양방향 통신 하고 싶었으나 통신 안됨 </a:t>
            </a:r>
            <a:endParaRPr/>
          </a:p>
        </p:txBody>
      </p:sp>
      <p:sp>
        <p:nvSpPr>
          <p:cNvPr id="321" name="Google Shape;321;g11b16ae9f7c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b16ae9f7c_4_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1b16ae9f7c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b16ae9f7c_4_14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11b16ae9f7c_4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</a:t>
            </a:r>
            <a:endParaRPr/>
          </a:p>
        </p:txBody>
      </p:sp>
      <p:sp>
        <p:nvSpPr>
          <p:cNvPr id="160" name="Google Shape;1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b16ae9f7c_4_19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1b16ae9f7c_4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b16ae9f7c_4_19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1b16ae9f7c_4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7461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b16ae9f7c_4_19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1b16ae9f7c_4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9677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12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6.png"/><Relationship Id="rId10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1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2028" y="0"/>
            <a:ext cx="14363687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8345" y="7406287"/>
            <a:ext cx="7170180" cy="3099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485" y="503682"/>
            <a:ext cx="646841" cy="39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4056" y="9387706"/>
            <a:ext cx="1948599" cy="547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07209" y="470442"/>
            <a:ext cx="6782577" cy="8084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pic>
          <p:nvPicPr>
            <p:cNvPr id="90" name="Google Shape;90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7273370" y="8764089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7273371" y="9290416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1b16ae9f7c_1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1b16ae9f7c_1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102478" y="3861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g11b16ae9f7c_1_63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199" name="Google Shape;199;g11b16ae9f7c_1_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g11b16ae9f7c_1_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" name="Google Shape;201;g11b16ae9f7c_1_63"/>
          <p:cNvGrpSpPr/>
          <p:nvPr/>
        </p:nvGrpSpPr>
        <p:grpSpPr>
          <a:xfrm>
            <a:off x="6900750" y="1519750"/>
            <a:ext cx="8695526" cy="7809125"/>
            <a:chOff x="6987950" y="1180775"/>
            <a:chExt cx="8695526" cy="7809125"/>
          </a:xfrm>
        </p:grpSpPr>
        <p:pic>
          <p:nvPicPr>
            <p:cNvPr id="202" name="Google Shape;202;g11b16ae9f7c_1_63"/>
            <p:cNvPicPr preferRelativeResize="0"/>
            <p:nvPr/>
          </p:nvPicPr>
          <p:blipFill rotWithShape="1">
            <a:blip r:embed="rId6">
              <a:alphaModFix/>
            </a:blip>
            <a:srcRect b="58234"/>
            <a:stretch/>
          </p:blipFill>
          <p:spPr>
            <a:xfrm>
              <a:off x="6987950" y="1180775"/>
              <a:ext cx="8695526" cy="7809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g11b16ae9f7c_1_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7199" y="1336575"/>
              <a:ext cx="8196650" cy="74662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11b16ae9f7c_1_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1b16ae9f7c_1_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102478" y="3861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g11b16ae9f7c_1_43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211" name="Google Shape;211;g11b16ae9f7c_1_4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g11b16ae9f7c_1_4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" name="Google Shape;213;g11b16ae9f7c_1_43"/>
          <p:cNvGrpSpPr/>
          <p:nvPr/>
        </p:nvGrpSpPr>
        <p:grpSpPr>
          <a:xfrm>
            <a:off x="5339500" y="3039800"/>
            <a:ext cx="10323975" cy="2620650"/>
            <a:chOff x="7289125" y="1114925"/>
            <a:chExt cx="10323975" cy="2620650"/>
          </a:xfrm>
        </p:grpSpPr>
        <p:pic>
          <p:nvPicPr>
            <p:cNvPr id="214" name="Google Shape;214;g11b16ae9f7c_1_43"/>
            <p:cNvPicPr preferRelativeResize="0"/>
            <p:nvPr/>
          </p:nvPicPr>
          <p:blipFill rotWithShape="1">
            <a:blip r:embed="rId6">
              <a:alphaModFix/>
            </a:blip>
            <a:srcRect b="58234"/>
            <a:stretch/>
          </p:blipFill>
          <p:spPr>
            <a:xfrm>
              <a:off x="7289125" y="1114925"/>
              <a:ext cx="10323975" cy="2620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g11b16ae9f7c_1_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44725" y="1207325"/>
              <a:ext cx="9972675" cy="240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" name="Google Shape;216;g11b16ae9f7c_1_43"/>
          <p:cNvGrpSpPr/>
          <p:nvPr/>
        </p:nvGrpSpPr>
        <p:grpSpPr>
          <a:xfrm>
            <a:off x="2919802" y="5954244"/>
            <a:ext cx="15234400" cy="4100730"/>
            <a:chOff x="2018450" y="4537144"/>
            <a:chExt cx="15234400" cy="4100730"/>
          </a:xfrm>
        </p:grpSpPr>
        <p:pic>
          <p:nvPicPr>
            <p:cNvPr id="217" name="Google Shape;217;g11b16ae9f7c_1_4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384929" y="4537144"/>
              <a:ext cx="3215742" cy="411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g11b16ae9f7c_1_43"/>
            <p:cNvPicPr preferRelativeResize="0"/>
            <p:nvPr/>
          </p:nvPicPr>
          <p:blipFill rotWithShape="1">
            <a:blip r:embed="rId6">
              <a:alphaModFix/>
            </a:blip>
            <a:srcRect b="58234"/>
            <a:stretch/>
          </p:blipFill>
          <p:spPr>
            <a:xfrm>
              <a:off x="2018450" y="5156725"/>
              <a:ext cx="15234400" cy="3481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g11b16ae9f7c_1_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108100" y="5257184"/>
              <a:ext cx="14992350" cy="32194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0" name="Google Shape;220;g11b16ae9f7c_1_43"/>
          <p:cNvCxnSpPr>
            <a:stCxn id="219" idx="0"/>
            <a:endCxn id="214" idx="2"/>
          </p:cNvCxnSpPr>
          <p:nvPr/>
        </p:nvCxnSpPr>
        <p:spPr>
          <a:xfrm rot="10800000">
            <a:off x="10501427" y="5660584"/>
            <a:ext cx="4200" cy="1013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11b16ae9f7c_1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1b16ae9f7c_1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102478" y="3861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g11b16ae9f7c_1_1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228" name="Google Shape;228;g11b16ae9f7c_1_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g11b16ae9f7c_1_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0" name="Google Shape;230;g11b16ae9f7c_1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g11b16ae9f7c_1_1"/>
          <p:cNvGrpSpPr/>
          <p:nvPr/>
        </p:nvGrpSpPr>
        <p:grpSpPr>
          <a:xfrm>
            <a:off x="7016329" y="6169595"/>
            <a:ext cx="10973089" cy="3549157"/>
            <a:chOff x="152400" y="4832100"/>
            <a:chExt cx="9285850" cy="2545476"/>
          </a:xfrm>
        </p:grpSpPr>
        <p:pic>
          <p:nvPicPr>
            <p:cNvPr id="232" name="Google Shape;232;g11b16ae9f7c_1_1"/>
            <p:cNvPicPr preferRelativeResize="0"/>
            <p:nvPr/>
          </p:nvPicPr>
          <p:blipFill rotWithShape="1">
            <a:blip r:embed="rId7">
              <a:alphaModFix/>
            </a:blip>
            <a:srcRect b="58234"/>
            <a:stretch/>
          </p:blipFill>
          <p:spPr>
            <a:xfrm>
              <a:off x="152400" y="4832100"/>
              <a:ext cx="9285850" cy="2545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g11b16ae9f7c_1_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8600" y="5100734"/>
              <a:ext cx="9096375" cy="1857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g11b16ae9f7c_1_1"/>
          <p:cNvGrpSpPr/>
          <p:nvPr/>
        </p:nvGrpSpPr>
        <p:grpSpPr>
          <a:xfrm>
            <a:off x="6885688" y="933049"/>
            <a:ext cx="10973028" cy="4144517"/>
            <a:chOff x="5946625" y="76200"/>
            <a:chExt cx="6936174" cy="1866899"/>
          </a:xfrm>
        </p:grpSpPr>
        <p:pic>
          <p:nvPicPr>
            <p:cNvPr id="235" name="Google Shape;235;g11b16ae9f7c_1_1"/>
            <p:cNvPicPr preferRelativeResize="0"/>
            <p:nvPr/>
          </p:nvPicPr>
          <p:blipFill rotWithShape="1">
            <a:blip r:embed="rId7">
              <a:alphaModFix/>
            </a:blip>
            <a:srcRect b="58234"/>
            <a:stretch/>
          </p:blipFill>
          <p:spPr>
            <a:xfrm>
              <a:off x="5946625" y="76200"/>
              <a:ext cx="6936174" cy="1866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g11b16ae9f7c_1_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291504" y="152400"/>
              <a:ext cx="6286500" cy="17145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7" name="Google Shape;237;g11b16ae9f7c_1_1"/>
          <p:cNvCxnSpPr>
            <a:stCxn id="235" idx="1"/>
            <a:endCxn id="233" idx="1"/>
          </p:cNvCxnSpPr>
          <p:nvPr/>
        </p:nvCxnSpPr>
        <p:spPr>
          <a:xfrm>
            <a:off x="6885688" y="3005307"/>
            <a:ext cx="220800" cy="4833600"/>
          </a:xfrm>
          <a:prstGeom prst="bentConnector3">
            <a:avLst>
              <a:gd name="adj1" fmla="val -279761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11b16ae9f7c_4_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1b16ae9f7c_4_2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102478" y="3861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g11b16ae9f7c_4_206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245" name="Google Shape;245;g11b16ae9f7c_4_20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g11b16ae9f7c_4_20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7" name="Google Shape;247;g11b16ae9f7c_4_2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1b16ae9f7c_4_206"/>
          <p:cNvPicPr preferRelativeResize="0"/>
          <p:nvPr/>
        </p:nvPicPr>
        <p:blipFill rotWithShape="1">
          <a:blip r:embed="rId7">
            <a:alphaModFix/>
          </a:blip>
          <a:srcRect r="30862" b="95735"/>
          <a:stretch/>
        </p:blipFill>
        <p:spPr>
          <a:xfrm>
            <a:off x="2892062" y="8239050"/>
            <a:ext cx="17999350" cy="5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1b16ae9f7c_4_2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7100" y="888425"/>
            <a:ext cx="12228527" cy="5520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g11b16ae9f7c_4_206"/>
          <p:cNvCxnSpPr>
            <a:stCxn id="249" idx="2"/>
            <a:endCxn id="248" idx="0"/>
          </p:cNvCxnSpPr>
          <p:nvPr/>
        </p:nvCxnSpPr>
        <p:spPr>
          <a:xfrm>
            <a:off x="11861363" y="6408800"/>
            <a:ext cx="30300" cy="18303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"/>
          <p:cNvPicPr preferRelativeResize="0"/>
          <p:nvPr/>
        </p:nvPicPr>
        <p:blipFill rotWithShape="1">
          <a:blip r:embed="rId3">
            <a:alphaModFix/>
          </a:blip>
          <a:srcRect b="58234"/>
          <a:stretch/>
        </p:blipFill>
        <p:spPr>
          <a:xfrm>
            <a:off x="649225" y="3146600"/>
            <a:ext cx="5209900" cy="6002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2"/>
          <p:cNvGrpSpPr/>
          <p:nvPr/>
        </p:nvGrpSpPr>
        <p:grpSpPr>
          <a:xfrm>
            <a:off x="5561243" y="1812002"/>
            <a:ext cx="327735" cy="854062"/>
            <a:chOff x="6100243" y="1162477"/>
            <a:chExt cx="327735" cy="854062"/>
          </a:xfrm>
        </p:grpSpPr>
        <p:pic>
          <p:nvPicPr>
            <p:cNvPr id="257" name="Google Shape;257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00243" y="11624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00243" y="168880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9" name="Google Shape;25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225" y="1573225"/>
            <a:ext cx="4715725" cy="13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"/>
          <p:cNvPicPr preferRelativeResize="0"/>
          <p:nvPr/>
        </p:nvPicPr>
        <p:blipFill rotWithShape="1">
          <a:blip r:embed="rId6">
            <a:alphaModFix/>
          </a:blip>
          <a:srcRect r="11158"/>
          <a:stretch/>
        </p:blipFill>
        <p:spPr>
          <a:xfrm>
            <a:off x="947088" y="3641188"/>
            <a:ext cx="4614175" cy="22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"/>
          <p:cNvPicPr preferRelativeResize="0"/>
          <p:nvPr/>
        </p:nvPicPr>
        <p:blipFill rotWithShape="1">
          <a:blip r:embed="rId7">
            <a:alphaModFix/>
          </a:blip>
          <a:srcRect b="29298"/>
          <a:stretch/>
        </p:blipFill>
        <p:spPr>
          <a:xfrm>
            <a:off x="947100" y="6555050"/>
            <a:ext cx="4614150" cy="17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"/>
          <p:cNvPicPr preferRelativeResize="0"/>
          <p:nvPr/>
        </p:nvPicPr>
        <p:blipFill rotWithShape="1">
          <a:blip r:embed="rId8">
            <a:alphaModFix/>
          </a:blip>
          <a:srcRect t="5731"/>
          <a:stretch/>
        </p:blipFill>
        <p:spPr>
          <a:xfrm>
            <a:off x="6511100" y="1749600"/>
            <a:ext cx="11194176" cy="73992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"/>
          <p:cNvSpPr txBox="1"/>
          <p:nvPr/>
        </p:nvSpPr>
        <p:spPr>
          <a:xfrm>
            <a:off x="11065213" y="9148825"/>
            <a:ext cx="3475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omic Sans MS"/>
                <a:ea typeface="Comic Sans MS"/>
                <a:cs typeface="Comic Sans MS"/>
                <a:sym typeface="Comic Sans MS"/>
              </a:rPr>
              <a:t>nextion editor</a:t>
            </a:r>
            <a:endParaRPr sz="2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4" name="Google Shape;264;p2"/>
          <p:cNvSpPr txBox="1"/>
          <p:nvPr/>
        </p:nvSpPr>
        <p:spPr>
          <a:xfrm flipH="1">
            <a:off x="2292025" y="9329075"/>
            <a:ext cx="212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Arduino</a:t>
            </a:r>
            <a:endParaRPr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5" name="Google Shape;265;p2"/>
          <p:cNvSpPr txBox="1"/>
          <p:nvPr/>
        </p:nvSpPr>
        <p:spPr>
          <a:xfrm>
            <a:off x="3803175" y="5314775"/>
            <a:ext cx="168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aegu"/>
                <a:ea typeface="Gaegu"/>
                <a:cs typeface="Gaegu"/>
                <a:sym typeface="Gaegu"/>
              </a:rPr>
              <a:t>nextion 객체 선언</a:t>
            </a:r>
            <a:endParaRPr>
              <a:latin typeface="Gaegu"/>
              <a:ea typeface="Gaegu"/>
              <a:cs typeface="Gaegu"/>
              <a:sym typeface="Gaegu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8"/>
          <p:cNvPicPr preferRelativeResize="0"/>
          <p:nvPr/>
        </p:nvPicPr>
        <p:blipFill rotWithShape="1">
          <a:blip r:embed="rId3">
            <a:alphaModFix/>
          </a:blip>
          <a:srcRect r="65926"/>
          <a:stretch/>
        </p:blipFill>
        <p:spPr>
          <a:xfrm>
            <a:off x="1753925" y="4258225"/>
            <a:ext cx="7349774" cy="5353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8"/>
          <p:cNvGrpSpPr/>
          <p:nvPr/>
        </p:nvGrpSpPr>
        <p:grpSpPr>
          <a:xfrm>
            <a:off x="10393607" y="5524336"/>
            <a:ext cx="327736" cy="854061"/>
            <a:chOff x="9542857" y="5900686"/>
            <a:chExt cx="327736" cy="854061"/>
          </a:xfrm>
        </p:grpSpPr>
        <p:pic>
          <p:nvPicPr>
            <p:cNvPr id="272" name="Google Shape;272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542857" y="5900686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542858" y="6427012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4" name="Google Shape;274;p8"/>
          <p:cNvPicPr preferRelativeResize="0"/>
          <p:nvPr/>
        </p:nvPicPr>
        <p:blipFill rotWithShape="1">
          <a:blip r:embed="rId5">
            <a:alphaModFix/>
          </a:blip>
          <a:srcRect r="67447"/>
          <a:stretch/>
        </p:blipFill>
        <p:spPr>
          <a:xfrm>
            <a:off x="10393600" y="710687"/>
            <a:ext cx="7204850" cy="424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8"/>
          <p:cNvPicPr preferRelativeResize="0"/>
          <p:nvPr/>
        </p:nvPicPr>
        <p:blipFill rotWithShape="1">
          <a:blip r:embed="rId3">
            <a:alphaModFix/>
          </a:blip>
          <a:srcRect r="65926"/>
          <a:stretch/>
        </p:blipFill>
        <p:spPr>
          <a:xfrm>
            <a:off x="1753914" y="600488"/>
            <a:ext cx="7349774" cy="42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0838" y="1061613"/>
            <a:ext cx="5975800" cy="35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8"/>
          <p:cNvPicPr preferRelativeResize="0"/>
          <p:nvPr/>
        </p:nvPicPr>
        <p:blipFill rotWithShape="1">
          <a:blip r:embed="rId7">
            <a:alphaModFix/>
          </a:blip>
          <a:srcRect b="41486"/>
          <a:stretch/>
        </p:blipFill>
        <p:spPr>
          <a:xfrm>
            <a:off x="2330850" y="4552925"/>
            <a:ext cx="5975800" cy="47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8"/>
          <p:cNvPicPr preferRelativeResize="0"/>
          <p:nvPr/>
        </p:nvPicPr>
        <p:blipFill rotWithShape="1">
          <a:blip r:embed="rId7">
            <a:alphaModFix/>
          </a:blip>
          <a:srcRect t="58221"/>
          <a:stretch/>
        </p:blipFill>
        <p:spPr>
          <a:xfrm>
            <a:off x="10970600" y="1173412"/>
            <a:ext cx="6050850" cy="332167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8"/>
          <p:cNvSpPr txBox="1"/>
          <p:nvPr/>
        </p:nvSpPr>
        <p:spPr>
          <a:xfrm>
            <a:off x="11273100" y="5551163"/>
            <a:ext cx="351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Gamja Flower"/>
                <a:ea typeface="Gamja Flower"/>
                <a:cs typeface="Gamja Flower"/>
                <a:sym typeface="Gamja Flower"/>
              </a:rPr>
              <a:t>함수선언</a:t>
            </a:r>
            <a:endParaRPr sz="4000"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188" y="6975625"/>
            <a:ext cx="11888375" cy="8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1"/>
          <p:cNvPicPr preferRelativeResize="0"/>
          <p:nvPr/>
        </p:nvPicPr>
        <p:blipFill rotWithShape="1">
          <a:blip r:embed="rId4">
            <a:alphaModFix/>
          </a:blip>
          <a:srcRect b="58333"/>
          <a:stretch/>
        </p:blipFill>
        <p:spPr>
          <a:xfrm>
            <a:off x="6555350" y="617175"/>
            <a:ext cx="6773774" cy="5623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11"/>
          <p:cNvGrpSpPr/>
          <p:nvPr/>
        </p:nvGrpSpPr>
        <p:grpSpPr>
          <a:xfrm>
            <a:off x="6555343" y="6947635"/>
            <a:ext cx="327735" cy="854061"/>
            <a:chOff x="12957143" y="737760"/>
            <a:chExt cx="327735" cy="854061"/>
          </a:xfrm>
        </p:grpSpPr>
        <p:pic>
          <p:nvPicPr>
            <p:cNvPr id="287" name="Google Shape;287;p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957143" y="737760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957143" y="1264086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9" name="Google Shape;289;p11"/>
          <p:cNvPicPr preferRelativeResize="0"/>
          <p:nvPr/>
        </p:nvPicPr>
        <p:blipFill rotWithShape="1">
          <a:blip r:embed="rId4">
            <a:alphaModFix/>
          </a:blip>
          <a:srcRect b="58333"/>
          <a:stretch/>
        </p:blipFill>
        <p:spPr>
          <a:xfrm>
            <a:off x="637250" y="617175"/>
            <a:ext cx="5671700" cy="872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9850" y="1003588"/>
            <a:ext cx="4949275" cy="79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1"/>
          <p:cNvPicPr preferRelativeResize="0"/>
          <p:nvPr/>
        </p:nvPicPr>
        <p:blipFill rotWithShape="1">
          <a:blip r:embed="rId7">
            <a:alphaModFix/>
          </a:blip>
          <a:srcRect t="23837" b="51655"/>
          <a:stretch/>
        </p:blipFill>
        <p:spPr>
          <a:xfrm>
            <a:off x="6783325" y="1791050"/>
            <a:ext cx="6261400" cy="19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1"/>
          <p:cNvPicPr preferRelativeResize="0"/>
          <p:nvPr/>
        </p:nvPicPr>
        <p:blipFill rotWithShape="1">
          <a:blip r:embed="rId7">
            <a:alphaModFix/>
          </a:blip>
          <a:srcRect t="56377" b="38897"/>
          <a:stretch/>
        </p:blipFill>
        <p:spPr>
          <a:xfrm>
            <a:off x="6783325" y="3643325"/>
            <a:ext cx="6261400" cy="5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1"/>
          <p:cNvPicPr preferRelativeResize="0"/>
          <p:nvPr/>
        </p:nvPicPr>
        <p:blipFill rotWithShape="1">
          <a:blip r:embed="rId7">
            <a:alphaModFix/>
          </a:blip>
          <a:srcRect t="66180" b="19942"/>
          <a:stretch/>
        </p:blipFill>
        <p:spPr>
          <a:xfrm>
            <a:off x="6783325" y="4078950"/>
            <a:ext cx="6261400" cy="10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1"/>
          <p:cNvPicPr preferRelativeResize="0"/>
          <p:nvPr/>
        </p:nvPicPr>
        <p:blipFill rotWithShape="1">
          <a:blip r:embed="rId7">
            <a:alphaModFix/>
          </a:blip>
          <a:srcRect t="88747"/>
          <a:stretch/>
        </p:blipFill>
        <p:spPr>
          <a:xfrm>
            <a:off x="6783325" y="5007900"/>
            <a:ext cx="6261400" cy="9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1"/>
          <p:cNvPicPr preferRelativeResize="0"/>
          <p:nvPr/>
        </p:nvPicPr>
        <p:blipFill rotWithShape="1">
          <a:blip r:embed="rId7">
            <a:alphaModFix/>
          </a:blip>
          <a:srcRect b="86122"/>
          <a:stretch/>
        </p:blipFill>
        <p:spPr>
          <a:xfrm>
            <a:off x="6783325" y="806825"/>
            <a:ext cx="6261400" cy="10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1"/>
          <p:cNvSpPr txBox="1"/>
          <p:nvPr/>
        </p:nvSpPr>
        <p:spPr>
          <a:xfrm>
            <a:off x="14077950" y="2362200"/>
            <a:ext cx="9129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1603100" y="3165875"/>
            <a:ext cx="4335900" cy="2363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8" name="Google Shape;298;p11"/>
          <p:cNvCxnSpPr/>
          <p:nvPr/>
        </p:nvCxnSpPr>
        <p:spPr>
          <a:xfrm>
            <a:off x="9458250" y="7592125"/>
            <a:ext cx="28200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11"/>
          <p:cNvCxnSpPr/>
          <p:nvPr/>
        </p:nvCxnSpPr>
        <p:spPr>
          <a:xfrm>
            <a:off x="13740800" y="7592125"/>
            <a:ext cx="5019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15302100" y="7592125"/>
            <a:ext cx="5019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11"/>
          <p:cNvCxnSpPr/>
          <p:nvPr/>
        </p:nvCxnSpPr>
        <p:spPr>
          <a:xfrm>
            <a:off x="17106175" y="7592125"/>
            <a:ext cx="5019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3375761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938603" y="3861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6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309" name="Google Shape;30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1" name="Google Shape;31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6"/>
          <p:cNvPicPr preferRelativeResize="0"/>
          <p:nvPr/>
        </p:nvPicPr>
        <p:blipFill rotWithShape="1">
          <a:blip r:embed="rId7">
            <a:alphaModFix/>
          </a:blip>
          <a:srcRect l="67918"/>
          <a:stretch/>
        </p:blipFill>
        <p:spPr>
          <a:xfrm>
            <a:off x="6589050" y="1170200"/>
            <a:ext cx="10845174" cy="799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"/>
          <p:cNvSpPr txBox="1"/>
          <p:nvPr/>
        </p:nvSpPr>
        <p:spPr>
          <a:xfrm>
            <a:off x="4647650" y="1391325"/>
            <a:ext cx="434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4150" y="1641524"/>
            <a:ext cx="4733375" cy="700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739625" y="1641525"/>
            <a:ext cx="4087731" cy="70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"/>
          <p:cNvSpPr txBox="1"/>
          <p:nvPr/>
        </p:nvSpPr>
        <p:spPr>
          <a:xfrm>
            <a:off x="938600" y="4078925"/>
            <a:ext cx="6589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Gamja Flower"/>
                <a:ea typeface="Gamja Flower"/>
                <a:cs typeface="Gamja Flower"/>
                <a:sym typeface="Gamja Flower"/>
              </a:rPr>
              <a:t>문제점</a:t>
            </a:r>
            <a:endParaRPr sz="3000">
              <a:latin typeface="Gamja Flower"/>
              <a:ea typeface="Gamja Flower"/>
              <a:cs typeface="Gamja Flower"/>
              <a:sym typeface="Gamja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Gamja Flower"/>
                <a:ea typeface="Gamja Flower"/>
                <a:cs typeface="Gamja Flower"/>
                <a:sym typeface="Gamja Flower"/>
              </a:rPr>
              <a:t>: 슬라이드 값의 변화와 양방향 통신</a:t>
            </a:r>
            <a:endParaRPr sz="26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317" name="Google Shape;317;p6"/>
          <p:cNvSpPr txBox="1"/>
          <p:nvPr/>
        </p:nvSpPr>
        <p:spPr>
          <a:xfrm>
            <a:off x="1165400" y="5535700"/>
            <a:ext cx="1290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6"/>
          <p:cNvSpPr txBox="1"/>
          <p:nvPr/>
        </p:nvSpPr>
        <p:spPr>
          <a:xfrm>
            <a:off x="938600" y="5941375"/>
            <a:ext cx="129093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Gaegu"/>
                <a:ea typeface="Gaegu"/>
                <a:cs typeface="Gaegu"/>
                <a:sym typeface="Gaegu"/>
              </a:rPr>
              <a:t>해결 방안</a:t>
            </a:r>
            <a:endParaRPr sz="29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Gamja Flower"/>
                <a:ea typeface="Gamja Flower"/>
                <a:cs typeface="Gamja Flower"/>
                <a:sym typeface="Gamja Flower"/>
              </a:rPr>
              <a:t>: 미세먼지 수치에 따라 색이 변하도록 설정</a:t>
            </a:r>
            <a:endParaRPr sz="2600"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11b16ae9f7c_1_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3375761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11b16ae9f7c_1_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938603" y="3861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g11b16ae9f7c_1_82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326" name="Google Shape;326;g11b16ae9f7c_1_8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g11b16ae9f7c_1_8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8" name="Google Shape;328;g11b16ae9f7c_1_8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1b16ae9f7c_1_82"/>
          <p:cNvSpPr txBox="1"/>
          <p:nvPr/>
        </p:nvSpPr>
        <p:spPr>
          <a:xfrm>
            <a:off x="938600" y="4078925"/>
            <a:ext cx="6589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Gamja Flower"/>
                <a:ea typeface="Gamja Flower"/>
                <a:cs typeface="Gamja Flower"/>
                <a:sym typeface="Gamja Flower"/>
              </a:rPr>
              <a:t>문제점</a:t>
            </a:r>
            <a:endParaRPr sz="3000">
              <a:latin typeface="Gamja Flower"/>
              <a:ea typeface="Gamja Flower"/>
              <a:cs typeface="Gamja Flower"/>
              <a:sym typeface="Gamja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Gamja Flower"/>
                <a:ea typeface="Gamja Flower"/>
                <a:cs typeface="Gamja Flower"/>
                <a:sym typeface="Gamja Flower"/>
              </a:rPr>
              <a:t>: delay 사용시 wifi 연결 및 DB 업데이트 불가 문제</a:t>
            </a:r>
            <a:endParaRPr sz="26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330" name="Google Shape;330;g11b16ae9f7c_1_82"/>
          <p:cNvSpPr txBox="1"/>
          <p:nvPr/>
        </p:nvSpPr>
        <p:spPr>
          <a:xfrm>
            <a:off x="1165400" y="5535700"/>
            <a:ext cx="1290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11b16ae9f7c_1_82"/>
          <p:cNvSpPr txBox="1"/>
          <p:nvPr/>
        </p:nvSpPr>
        <p:spPr>
          <a:xfrm>
            <a:off x="938600" y="5941375"/>
            <a:ext cx="129093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Gaegu"/>
                <a:ea typeface="Gaegu"/>
                <a:cs typeface="Gaegu"/>
                <a:sym typeface="Gaegu"/>
              </a:rPr>
              <a:t>해결 방안</a:t>
            </a:r>
            <a:endParaRPr sz="29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Gamja Flower"/>
                <a:ea typeface="Gamja Flower"/>
                <a:cs typeface="Gamja Flower"/>
                <a:sym typeface="Gamja Flower"/>
              </a:rPr>
              <a:t>: MILLIS 함수를 사용하여  DEALY 대체하여 사용</a:t>
            </a:r>
            <a:endParaRPr sz="26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grpSp>
        <p:nvGrpSpPr>
          <p:cNvPr id="332" name="Google Shape;332;g11b16ae9f7c_1_82"/>
          <p:cNvGrpSpPr/>
          <p:nvPr/>
        </p:nvGrpSpPr>
        <p:grpSpPr>
          <a:xfrm>
            <a:off x="5181600" y="5098500"/>
            <a:ext cx="12786574" cy="1274599"/>
            <a:chOff x="4647650" y="3125900"/>
            <a:chExt cx="12786574" cy="1274599"/>
          </a:xfrm>
        </p:grpSpPr>
        <p:pic>
          <p:nvPicPr>
            <p:cNvPr id="333" name="Google Shape;333;g11b16ae9f7c_1_82"/>
            <p:cNvPicPr preferRelativeResize="0"/>
            <p:nvPr/>
          </p:nvPicPr>
          <p:blipFill rotWithShape="1">
            <a:blip r:embed="rId7">
              <a:alphaModFix/>
            </a:blip>
            <a:srcRect l="67918"/>
            <a:stretch/>
          </p:blipFill>
          <p:spPr>
            <a:xfrm>
              <a:off x="6589050" y="3125900"/>
              <a:ext cx="10845174" cy="1274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g11b16ae9f7c_1_82"/>
            <p:cNvSpPr txBox="1"/>
            <p:nvPr/>
          </p:nvSpPr>
          <p:spPr>
            <a:xfrm>
              <a:off x="4647650" y="3347025"/>
              <a:ext cx="4344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5" name="Google Shape;335;g11b16ae9f7c_1_8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825038" y="3385723"/>
              <a:ext cx="10373211" cy="754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g11b16ae9f7c_4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77778" y="494832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g11b16ae9f7c_4_9"/>
          <p:cNvGrpSpPr/>
          <p:nvPr/>
        </p:nvGrpSpPr>
        <p:grpSpPr>
          <a:xfrm>
            <a:off x="5585536" y="1253110"/>
            <a:ext cx="327735" cy="854062"/>
            <a:chOff x="4944736" y="1192560"/>
            <a:chExt cx="327735" cy="854062"/>
          </a:xfrm>
        </p:grpSpPr>
        <p:pic>
          <p:nvPicPr>
            <p:cNvPr id="342" name="Google Shape;342;g11b16ae9f7c_4_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44736" y="1192560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g11b16ae9f7c_4_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44736" y="171888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4" name="Google Shape;344;g11b16ae9f7c_4_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1b16ae9f7c_4_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06950" y="786887"/>
            <a:ext cx="7639724" cy="87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11b16ae9f7c_4_9"/>
          <p:cNvSpPr txBox="1"/>
          <p:nvPr/>
        </p:nvSpPr>
        <p:spPr>
          <a:xfrm>
            <a:off x="1277775" y="2776750"/>
            <a:ext cx="7310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Gaegu"/>
              <a:ea typeface="Gaegu"/>
              <a:cs typeface="Gaegu"/>
              <a:sym typeface="Gaegu"/>
            </a:endParaRPr>
          </a:p>
        </p:txBody>
      </p:sp>
      <p:pic>
        <p:nvPicPr>
          <p:cNvPr id="347" name="Google Shape;347;g11b16ae9f7c_4_9"/>
          <p:cNvPicPr preferRelativeResize="0"/>
          <p:nvPr/>
        </p:nvPicPr>
        <p:blipFill rotWithShape="1">
          <a:blip r:embed="rId7">
            <a:alphaModFix/>
          </a:blip>
          <a:srcRect t="33626" b="23062"/>
          <a:stretch/>
        </p:blipFill>
        <p:spPr>
          <a:xfrm>
            <a:off x="10072800" y="1130375"/>
            <a:ext cx="6460625" cy="7992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1b16ae9f7c_4_9"/>
          <p:cNvSpPr txBox="1"/>
          <p:nvPr/>
        </p:nvSpPr>
        <p:spPr>
          <a:xfrm>
            <a:off x="1277775" y="-133100"/>
            <a:ext cx="766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11b16ae9f7c_4_9"/>
          <p:cNvSpPr txBox="1"/>
          <p:nvPr/>
        </p:nvSpPr>
        <p:spPr>
          <a:xfrm>
            <a:off x="1160675" y="1126038"/>
            <a:ext cx="9634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Black Han Sans"/>
                <a:ea typeface="Black Han Sans"/>
                <a:cs typeface="Black Han Sans"/>
                <a:sym typeface="Black Han Sans"/>
              </a:rPr>
              <a:t>향후 발전 방향</a:t>
            </a:r>
            <a:endParaRPr sz="6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50" name="Google Shape;350;g11b16ae9f7c_4_9"/>
          <p:cNvSpPr txBox="1"/>
          <p:nvPr/>
        </p:nvSpPr>
        <p:spPr>
          <a:xfrm>
            <a:off x="1277775" y="2776750"/>
            <a:ext cx="96348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Gamja Flower"/>
                <a:ea typeface="Gamja Flower"/>
                <a:cs typeface="Gamja Flower"/>
                <a:sym typeface="Gamja Flower"/>
              </a:rPr>
              <a:t>공기 청정기의 경우 특정 위치에서 작동 하기 때문에</a:t>
            </a:r>
            <a:endParaRPr sz="2100">
              <a:latin typeface="Gamja Flower"/>
              <a:ea typeface="Gamja Flower"/>
              <a:cs typeface="Gamja Flower"/>
              <a:sym typeface="Gamja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Gamja Flower"/>
                <a:ea typeface="Gamja Flower"/>
                <a:cs typeface="Gamja Flower"/>
                <a:sym typeface="Gamja Flower"/>
              </a:rPr>
              <a:t>원하는 위치의 미세먼지 오염도를 확인 하기 어렵다.</a:t>
            </a:r>
            <a:endParaRPr sz="2100">
              <a:latin typeface="Gamja Flower"/>
              <a:ea typeface="Gamja Flower"/>
              <a:cs typeface="Gamja Flower"/>
              <a:sym typeface="Gamja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Gamja Flower"/>
              <a:ea typeface="Gamja Flower"/>
              <a:cs typeface="Gamja Flower"/>
              <a:sym typeface="Gamja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Gamja Flower"/>
                <a:ea typeface="Gamja Flower"/>
                <a:cs typeface="Gamja Flower"/>
                <a:sym typeface="Gamja Flower"/>
              </a:rPr>
              <a:t>따라서 “미세미세” 와 공기 청정기를 연동해</a:t>
            </a:r>
            <a:endParaRPr sz="2100">
              <a:latin typeface="Gamja Flower"/>
              <a:ea typeface="Gamja Flower"/>
              <a:cs typeface="Gamja Flower"/>
              <a:sym typeface="Gamja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Gamja Flower"/>
                <a:ea typeface="Gamja Flower"/>
                <a:cs typeface="Gamja Flower"/>
                <a:sym typeface="Gamja Flower"/>
              </a:rPr>
              <a:t>특정 오염 구역을 집중적으로 케어하는 방향으로 발전 할 계획이다.</a:t>
            </a:r>
            <a:endParaRPr sz="2100"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560" y="739728"/>
            <a:ext cx="3496269" cy="204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3795" y="1701881"/>
            <a:ext cx="1981900" cy="61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22850" y="1701875"/>
            <a:ext cx="2743200" cy="5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0000" y="5940887"/>
            <a:ext cx="2314063" cy="6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222849" y="5928462"/>
            <a:ext cx="1981900" cy="6440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3"/>
          <p:cNvGrpSpPr/>
          <p:nvPr/>
        </p:nvGrpSpPr>
        <p:grpSpPr>
          <a:xfrm>
            <a:off x="4403256" y="1403344"/>
            <a:ext cx="327735" cy="854062"/>
            <a:chOff x="4403256" y="1403344"/>
            <a:chExt cx="327735" cy="854062"/>
          </a:xfrm>
        </p:grpSpPr>
        <p:pic>
          <p:nvPicPr>
            <p:cNvPr id="102" name="Google Shape;102;p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03256" y="140334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03256" y="1929671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4" name="Google Shape;104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5336688" y="5572638"/>
            <a:ext cx="11282330" cy="1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5336688" y="1441439"/>
            <a:ext cx="11282330" cy="1230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5336700" y="1657450"/>
            <a:ext cx="274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latin typeface="Courier New"/>
                <a:ea typeface="Courier New"/>
                <a:cs typeface="Courier New"/>
                <a:sym typeface="Courier New"/>
              </a:rPr>
              <a:t>Track A</a:t>
            </a:r>
            <a:endParaRPr sz="3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5336700" y="585202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Track B</a:t>
            </a:r>
            <a:endParaRPr sz="34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3262100" y="2383025"/>
            <a:ext cx="31569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aegu"/>
                <a:ea typeface="Gaegu"/>
                <a:cs typeface="Gaegu"/>
                <a:sym typeface="Gaegu"/>
              </a:rPr>
              <a:t>기능 블럭 프로세서 및 기능</a:t>
            </a:r>
            <a:endParaRPr sz="20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Gaegu"/>
                <a:ea typeface="Gaegu"/>
                <a:cs typeface="Gaegu"/>
                <a:sym typeface="Gaegu"/>
              </a:rPr>
              <a:t>디자인</a:t>
            </a:r>
            <a:endParaRPr sz="20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aegu"/>
                <a:ea typeface="Gaegu"/>
                <a:cs typeface="Gaegu"/>
                <a:sym typeface="Gaegu"/>
              </a:rPr>
              <a:t>코드 및 구현 방법</a:t>
            </a:r>
            <a:endParaRPr sz="20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8303800" y="2383025"/>
            <a:ext cx="274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aegu"/>
                <a:ea typeface="Gaegu"/>
                <a:cs typeface="Gaegu"/>
                <a:sym typeface="Gaegu"/>
              </a:rPr>
              <a:t>개발동기</a:t>
            </a:r>
            <a:endParaRPr sz="20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8303800" y="6693125"/>
            <a:ext cx="2743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Gaegu"/>
                <a:ea typeface="Gaegu"/>
                <a:cs typeface="Gaegu"/>
                <a:sym typeface="Gaegu"/>
              </a:rPr>
              <a:t>문제 및 해결 방법</a:t>
            </a:r>
            <a:endParaRPr sz="20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aegu"/>
                <a:ea typeface="Gaegu"/>
                <a:cs typeface="Gaegu"/>
                <a:sym typeface="Gaegu"/>
              </a:rPr>
              <a:t>향후 발전 방향</a:t>
            </a:r>
            <a:endParaRPr sz="20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13222850" y="6693125"/>
            <a:ext cx="2743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aegu"/>
                <a:ea typeface="Gaegu"/>
                <a:cs typeface="Gaegu"/>
                <a:sym typeface="Gaegu"/>
              </a:rPr>
              <a:t>시연 영상</a:t>
            </a:r>
            <a:endParaRPr sz="20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4262646" cy="175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83053" y="2810298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7"/>
          <p:cNvGrpSpPr/>
          <p:nvPr/>
        </p:nvGrpSpPr>
        <p:grpSpPr>
          <a:xfrm>
            <a:off x="4780868" y="1360838"/>
            <a:ext cx="327735" cy="854061"/>
            <a:chOff x="4780868" y="1360838"/>
            <a:chExt cx="327735" cy="854061"/>
          </a:xfrm>
        </p:grpSpPr>
        <p:pic>
          <p:nvPicPr>
            <p:cNvPr id="358" name="Google Shape;358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80868" y="1360838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80868" y="188716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0" name="Google Shape;360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7"/>
          <p:cNvPicPr preferRelativeResize="0"/>
          <p:nvPr/>
        </p:nvPicPr>
        <p:blipFill rotWithShape="1">
          <a:blip r:embed="rId7">
            <a:alphaModFix/>
          </a:blip>
          <a:srcRect l="66807"/>
          <a:stretch/>
        </p:blipFill>
        <p:spPr>
          <a:xfrm>
            <a:off x="5879777" y="1147288"/>
            <a:ext cx="11571175" cy="799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26BAA9-4457-4C7F-BCCD-362026A97833}"/>
              </a:ext>
            </a:extLst>
          </p:cNvPr>
          <p:cNvSpPr/>
          <p:nvPr/>
        </p:nvSpPr>
        <p:spPr>
          <a:xfrm>
            <a:off x="1489588" y="2047820"/>
            <a:ext cx="15308823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4400" b="0" cap="none" spc="0" dirty="0">
                <a:ln w="0"/>
                <a:solidFill>
                  <a:schemeClr val="tx1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440659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43DBE2-A69C-486D-9D30-4E4F6E15F328}"/>
              </a:ext>
            </a:extLst>
          </p:cNvPr>
          <p:cNvSpPr/>
          <p:nvPr/>
        </p:nvSpPr>
        <p:spPr>
          <a:xfrm>
            <a:off x="1489588" y="3566145"/>
            <a:ext cx="15308823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9900" b="0" cap="none" spc="0" dirty="0">
                <a:ln w="0"/>
                <a:solidFill>
                  <a:schemeClr val="tx1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감사합니다</a:t>
            </a:r>
            <a:r>
              <a:rPr lang="en-US" altLang="ko-KR" sz="19900" b="0" cap="none" spc="0" dirty="0">
                <a:ln w="0"/>
                <a:solidFill>
                  <a:schemeClr val="tx1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27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7066" y="715306"/>
            <a:ext cx="4521198" cy="1892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323328" y="2411898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4"/>
          <p:cNvGrpSpPr/>
          <p:nvPr/>
        </p:nvGrpSpPr>
        <p:grpSpPr>
          <a:xfrm>
            <a:off x="5658286" y="1253110"/>
            <a:ext cx="327735" cy="854062"/>
            <a:chOff x="4944736" y="1192560"/>
            <a:chExt cx="327735" cy="854062"/>
          </a:xfrm>
        </p:grpSpPr>
        <p:pic>
          <p:nvPicPr>
            <p:cNvPr id="119" name="Google Shape;119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44736" y="1192560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44736" y="171888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" name="Google Shape;121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43826" y="1558431"/>
            <a:ext cx="7990409" cy="79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39563" y="1972451"/>
            <a:ext cx="7398926" cy="70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1234625" y="2701475"/>
            <a:ext cx="7329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Gaegu"/>
                <a:ea typeface="Gaegu"/>
                <a:cs typeface="Gaegu"/>
                <a:sym typeface="Gaegu"/>
              </a:rPr>
              <a:t>공기청정기의 판매량은 코로나 판데믹 과 더불어 필수 생활용품으로 자리를 잡고 있으며 이는 지속적으로 증가하고 있다.</a:t>
            </a:r>
            <a:endParaRPr sz="22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aegu"/>
                <a:ea typeface="Gaegu"/>
                <a:cs typeface="Gaegu"/>
                <a:sym typeface="Gaegu"/>
              </a:rPr>
              <a:t>인공지능 센서를 이용한</a:t>
            </a:r>
            <a:endParaRPr sz="2400">
              <a:solidFill>
                <a:schemeClr val="dk1"/>
              </a:solidFill>
              <a:latin typeface="Gaegu"/>
              <a:ea typeface="Gaegu"/>
              <a:cs typeface="Gaegu"/>
              <a:sym typeface="Gaeg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aegu"/>
                <a:ea typeface="Gaegu"/>
                <a:cs typeface="Gaegu"/>
                <a:sym typeface="Gaegu"/>
              </a:rPr>
              <a:t>미세먼지 감지기“미세미세”를 사용하여 원하는 위치의 미세먼지 수치를 쉽게 확인하며 공기청정기를 유용하게 사용할 수 있다.</a:t>
            </a:r>
            <a:endParaRPr sz="2200">
              <a:latin typeface="Gaegu"/>
              <a:ea typeface="Gaegu"/>
              <a:cs typeface="Gaegu"/>
              <a:sym typeface="Gaegu"/>
            </a:endParaRPr>
          </a:p>
        </p:txBody>
      </p:sp>
      <p:pic>
        <p:nvPicPr>
          <p:cNvPr id="125" name="Google Shape;125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37075" y="5760900"/>
            <a:ext cx="7200450" cy="37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59475" y="6158675"/>
            <a:ext cx="6526926" cy="30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11b16ae9f7c_4_143"/>
          <p:cNvPicPr preferRelativeResize="0"/>
          <p:nvPr/>
        </p:nvPicPr>
        <p:blipFill rotWithShape="1">
          <a:blip r:embed="rId3">
            <a:alphaModFix/>
          </a:blip>
          <a:srcRect b="48127"/>
          <a:stretch/>
        </p:blipFill>
        <p:spPr>
          <a:xfrm>
            <a:off x="743650" y="581600"/>
            <a:ext cx="5356050" cy="150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g11b16ae9f7c_4_143"/>
          <p:cNvGrpSpPr/>
          <p:nvPr/>
        </p:nvGrpSpPr>
        <p:grpSpPr>
          <a:xfrm>
            <a:off x="7888094" y="1105752"/>
            <a:ext cx="327736" cy="854061"/>
            <a:chOff x="2941669" y="2578277"/>
            <a:chExt cx="327736" cy="854061"/>
          </a:xfrm>
        </p:grpSpPr>
        <p:pic>
          <p:nvPicPr>
            <p:cNvPr id="133" name="Google Shape;133;g11b16ae9f7c_4_1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g11b16ae9f7c_4_1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" name="Google Shape;135;g11b16ae9f7c_4_1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1b16ae9f7c_4_143"/>
          <p:cNvSpPr/>
          <p:nvPr/>
        </p:nvSpPr>
        <p:spPr>
          <a:xfrm>
            <a:off x="3552350" y="2649450"/>
            <a:ext cx="7976700" cy="41022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11b16ae9f7c_4_143"/>
          <p:cNvSpPr/>
          <p:nvPr/>
        </p:nvSpPr>
        <p:spPr>
          <a:xfrm>
            <a:off x="11778436" y="2662200"/>
            <a:ext cx="6356400" cy="19176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11b16ae9f7c_4_143"/>
          <p:cNvSpPr/>
          <p:nvPr/>
        </p:nvSpPr>
        <p:spPr>
          <a:xfrm>
            <a:off x="11778436" y="4760949"/>
            <a:ext cx="6356400" cy="19908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11b16ae9f7c_4_143"/>
          <p:cNvSpPr/>
          <p:nvPr/>
        </p:nvSpPr>
        <p:spPr>
          <a:xfrm>
            <a:off x="14832058" y="6932777"/>
            <a:ext cx="3288000" cy="30165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11b16ae9f7c_4_143"/>
          <p:cNvSpPr/>
          <p:nvPr/>
        </p:nvSpPr>
        <p:spPr>
          <a:xfrm>
            <a:off x="3552350" y="6932777"/>
            <a:ext cx="11077800" cy="30165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11b16ae9f7c_4_1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66436" y="2887027"/>
            <a:ext cx="1558055" cy="150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1b16ae9f7c_4_1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36550" y="3785134"/>
            <a:ext cx="3932146" cy="185887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1b16ae9f7c_4_143"/>
          <p:cNvSpPr txBox="1"/>
          <p:nvPr/>
        </p:nvSpPr>
        <p:spPr>
          <a:xfrm>
            <a:off x="11755203" y="4780725"/>
            <a:ext cx="317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 communication link</a:t>
            </a:r>
            <a:endParaRPr sz="18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" name="Google Shape;144;g11b16ae9f7c_4_143"/>
          <p:cNvSpPr txBox="1"/>
          <p:nvPr/>
        </p:nvSpPr>
        <p:spPr>
          <a:xfrm>
            <a:off x="14832058" y="6932777"/>
            <a:ext cx="236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DB</a:t>
            </a:r>
            <a:endParaRPr sz="18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" name="Google Shape;145;g11b16ae9f7c_4_143"/>
          <p:cNvSpPr txBox="1"/>
          <p:nvPr/>
        </p:nvSpPr>
        <p:spPr>
          <a:xfrm>
            <a:off x="3552350" y="6932775"/>
            <a:ext cx="344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컴파일 및 패키지 코드 관리</a:t>
            </a:r>
            <a:endParaRPr sz="1800" b="1">
              <a:solidFill>
                <a:srgbClr val="000000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146" name="Google Shape;146;g11b16ae9f7c_4_143"/>
          <p:cNvSpPr txBox="1"/>
          <p:nvPr/>
        </p:nvSpPr>
        <p:spPr>
          <a:xfrm>
            <a:off x="3552350" y="2649450"/>
            <a:ext cx="236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웹 앱 개발 언어</a:t>
            </a:r>
            <a:endParaRPr b="1"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147" name="Google Shape;147;g11b16ae9f7c_4_143"/>
          <p:cNvSpPr txBox="1"/>
          <p:nvPr/>
        </p:nvSpPr>
        <p:spPr>
          <a:xfrm>
            <a:off x="9161045" y="2649450"/>
            <a:ext cx="236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 server</a:t>
            </a:r>
            <a:endParaRPr sz="18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48" name="Google Shape;148;g11b16ae9f7c_4_143"/>
          <p:cNvCxnSpPr>
            <a:stCxn id="136" idx="0"/>
            <a:endCxn id="136" idx="2"/>
          </p:cNvCxnSpPr>
          <p:nvPr/>
        </p:nvCxnSpPr>
        <p:spPr>
          <a:xfrm>
            <a:off x="7540700" y="2649450"/>
            <a:ext cx="0" cy="410220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g11b16ae9f7c_4_143"/>
          <p:cNvSpPr txBox="1"/>
          <p:nvPr/>
        </p:nvSpPr>
        <p:spPr>
          <a:xfrm>
            <a:off x="11799208" y="2649450"/>
            <a:ext cx="236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000000"/>
                </a:solidFill>
                <a:latin typeface="Gaegu"/>
                <a:ea typeface="Gaegu"/>
                <a:cs typeface="Gaegu"/>
                <a:sym typeface="Gaegu"/>
              </a:rPr>
              <a:t>Web 디자인 사용 언어</a:t>
            </a:r>
            <a:endParaRPr sz="1900" b="1">
              <a:solidFill>
                <a:srgbClr val="000000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pic>
        <p:nvPicPr>
          <p:cNvPr id="150" name="Google Shape;150;g11b16ae9f7c_4_1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22339" y="6932900"/>
            <a:ext cx="4673328" cy="30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1b16ae9f7c_4_1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96676" y="3747448"/>
            <a:ext cx="3686395" cy="19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1b16ae9f7c_4_1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785254" y="7757025"/>
            <a:ext cx="3381581" cy="234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1b16ae9f7c_4_1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933400" y="6932900"/>
            <a:ext cx="2742000" cy="1205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1b16ae9f7c_4_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505404" y="4704525"/>
            <a:ext cx="4902450" cy="23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1b16ae9f7c_4_143"/>
          <p:cNvPicPr preferRelativeResize="0"/>
          <p:nvPr/>
        </p:nvPicPr>
        <p:blipFill rotWithShape="1">
          <a:blip r:embed="rId3">
            <a:alphaModFix/>
          </a:blip>
          <a:srcRect t="45325"/>
          <a:stretch/>
        </p:blipFill>
        <p:spPr>
          <a:xfrm>
            <a:off x="5677100" y="737911"/>
            <a:ext cx="5356050" cy="15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1b16ae9f7c_4_1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17050" y="7483200"/>
            <a:ext cx="3445638" cy="234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1b16ae9f7c_4_1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13662" y="7166363"/>
            <a:ext cx="2549325" cy="2549325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9"/>
          <p:cNvGrpSpPr/>
          <p:nvPr/>
        </p:nvGrpSpPr>
        <p:grpSpPr>
          <a:xfrm>
            <a:off x="7892806" y="1105754"/>
            <a:ext cx="327735" cy="854061"/>
            <a:chOff x="7758781" y="7626279"/>
            <a:chExt cx="327735" cy="854061"/>
          </a:xfrm>
        </p:grpSpPr>
        <p:pic>
          <p:nvPicPr>
            <p:cNvPr id="163" name="Google Shape;163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58781" y="7626279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58781" y="8152605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5" name="Google Shape;16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776" y="2497325"/>
            <a:ext cx="14912101" cy="69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9"/>
          <p:cNvPicPr preferRelativeResize="0"/>
          <p:nvPr/>
        </p:nvPicPr>
        <p:blipFill rotWithShape="1">
          <a:blip r:embed="rId5">
            <a:alphaModFix/>
          </a:blip>
          <a:srcRect b="48127"/>
          <a:stretch/>
        </p:blipFill>
        <p:spPr>
          <a:xfrm>
            <a:off x="659875" y="698875"/>
            <a:ext cx="5356050" cy="15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9"/>
          <p:cNvPicPr preferRelativeResize="0"/>
          <p:nvPr/>
        </p:nvPicPr>
        <p:blipFill rotWithShape="1">
          <a:blip r:embed="rId5">
            <a:alphaModFix/>
          </a:blip>
          <a:srcRect t="45325"/>
          <a:stretch/>
        </p:blipFill>
        <p:spPr>
          <a:xfrm>
            <a:off x="5677100" y="838436"/>
            <a:ext cx="5356050" cy="15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2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83053" y="3999111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5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175" name="Google Shape;175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7" name="Google Shape;177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207928"/>
            <a:ext cx="9139024" cy="490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5"/>
          <p:cNvPicPr preferRelativeResize="0"/>
          <p:nvPr/>
        </p:nvPicPr>
        <p:blipFill rotWithShape="1">
          <a:blip r:embed="rId8">
            <a:alphaModFix/>
          </a:blip>
          <a:srcRect l="18531" r="14228" b="5944"/>
          <a:stretch/>
        </p:blipFill>
        <p:spPr>
          <a:xfrm>
            <a:off x="9504325" y="1170200"/>
            <a:ext cx="7542350" cy="56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11b16ae9f7c_4_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1b16ae9f7c_4_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83053" y="408157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g11b16ae9f7c_4_192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187" name="Google Shape;187;g11b16ae9f7c_4_19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g11b16ae9f7c_4_19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" name="Google Shape;189;g11b16ae9f7c_4_1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1b16ae9f7c_4_1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7135" y="5100734"/>
            <a:ext cx="11253182" cy="5033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1b16ae9f7c_4_1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6325" y="715975"/>
            <a:ext cx="9674000" cy="42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11b16ae9f7c_4_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1b16ae9f7c_4_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83053" y="408157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g11b16ae9f7c_4_192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187" name="Google Shape;187;g11b16ae9f7c_4_19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g11b16ae9f7c_4_19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그림 4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556E75BF-21AC-43D7-A42A-BA98360A8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51" y="5583327"/>
            <a:ext cx="8810555" cy="30141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89B11A-11BE-4F71-84CB-D03F1CC864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9829" y="2147058"/>
            <a:ext cx="66579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9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11b16ae9f7c_4_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953613"/>
            <a:ext cx="5356053" cy="290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1b16ae9f7c_4_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83053" y="4081573"/>
            <a:ext cx="4006132" cy="10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g11b16ae9f7c_4_192"/>
          <p:cNvGrpSpPr/>
          <p:nvPr/>
        </p:nvGrpSpPr>
        <p:grpSpPr>
          <a:xfrm>
            <a:off x="2941669" y="2578277"/>
            <a:ext cx="327736" cy="854061"/>
            <a:chOff x="2941669" y="2578277"/>
            <a:chExt cx="327736" cy="854061"/>
          </a:xfrm>
        </p:grpSpPr>
        <p:pic>
          <p:nvPicPr>
            <p:cNvPr id="187" name="Google Shape;187;g11b16ae9f7c_4_19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69" y="25782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g11b16ae9f7c_4_19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41670" y="310460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" name="Google Shape;189;g11b16ae9f7c_4_1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84929" y="4537144"/>
            <a:ext cx="3215742" cy="4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A9511F-8CA1-47E0-82BA-5C69A7FE4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051" y="5143500"/>
            <a:ext cx="7103558" cy="33216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7EA26C-D426-4B8E-A8CF-FFAEBA3F7C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5227" y="449449"/>
            <a:ext cx="6342822" cy="634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62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337</Words>
  <Application>Microsoft Office PowerPoint</Application>
  <PresentationFormat>사용자 지정</PresentationFormat>
  <Paragraphs>64</Paragraphs>
  <Slides>22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Arial</vt:lpstr>
      <vt:lpstr>Calibri</vt:lpstr>
      <vt:lpstr>Gamja Flower</vt:lpstr>
      <vt:lpstr>Courier New</vt:lpstr>
      <vt:lpstr>Gaegu</vt:lpstr>
      <vt:lpstr>Dotum</vt:lpstr>
      <vt:lpstr>Comic Sans MS</vt:lpstr>
      <vt:lpstr>Black Han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박재완</cp:lastModifiedBy>
  <cp:revision>5</cp:revision>
  <dcterms:created xsi:type="dcterms:W3CDTF">2022-04-14T19:27:05Z</dcterms:created>
  <dcterms:modified xsi:type="dcterms:W3CDTF">2022-04-18T00:32:33Z</dcterms:modified>
</cp:coreProperties>
</file>